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3"/>
  </p:notesMasterIdLst>
  <p:sldIdLst>
    <p:sldId id="256" r:id="rId2"/>
    <p:sldId id="265" r:id="rId3"/>
    <p:sldId id="274" r:id="rId4"/>
    <p:sldId id="258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64" r:id="rId13"/>
    <p:sldId id="283" r:id="rId14"/>
    <p:sldId id="266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2" r:id="rId23"/>
    <p:sldId id="291" r:id="rId24"/>
    <p:sldId id="293" r:id="rId25"/>
    <p:sldId id="294" r:id="rId26"/>
    <p:sldId id="295" r:id="rId27"/>
    <p:sldId id="296" r:id="rId28"/>
    <p:sldId id="297" r:id="rId29"/>
    <p:sldId id="298" r:id="rId30"/>
    <p:sldId id="299" r:id="rId31"/>
    <p:sldId id="260" r:id="rId3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73827"/>
  </p:normalViewPr>
  <p:slideViewPr>
    <p:cSldViewPr showGuides="1">
      <p:cViewPr varScale="1">
        <p:scale>
          <a:sx n="77" d="100"/>
          <a:sy n="77" d="100"/>
        </p:scale>
        <p:origin x="2312" y="19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CF75EC-0267-D44A-888C-B7C0C7AAF5FF}" type="doc">
      <dgm:prSet loTypeId="urn:microsoft.com/office/officeart/2005/8/layout/cycle8" loCatId="" qsTypeId="urn:microsoft.com/office/officeart/2005/8/quickstyle/simple1" qsCatId="simple" csTypeId="urn:microsoft.com/office/officeart/2005/8/colors/accent1_2" csCatId="accent1" phldr="1"/>
      <dgm:spPr/>
    </dgm:pt>
    <dgm:pt modelId="{998685EC-54C4-7F44-88A2-5D7C1F16E81B}">
      <dgm:prSet phldrT="[Teks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l-PL" b="0" i="0" u="none" dirty="0"/>
            <a:t>Faza </a:t>
          </a:r>
          <a:r>
            <a:rPr lang="pl-PL" b="0" i="0" u="none" dirty="0" err="1"/>
            <a:t>pre</a:t>
          </a:r>
          <a:r>
            <a:rPr lang="pl-PL" b="0" i="0" u="none" dirty="0"/>
            <a:t>-kryzysowa (zapobieganie)</a:t>
          </a:r>
          <a:endParaRPr lang="pl-PL" dirty="0"/>
        </a:p>
      </dgm:t>
    </dgm:pt>
    <dgm:pt modelId="{B7EA4A68-63C1-1B4A-8CBE-265C49D7A81C}" type="parTrans" cxnId="{08FB49CA-A7B1-7542-8B20-D765804907CA}">
      <dgm:prSet/>
      <dgm:spPr/>
      <dgm:t>
        <a:bodyPr/>
        <a:lstStyle/>
        <a:p>
          <a:endParaRPr lang="pl-PL"/>
        </a:p>
      </dgm:t>
    </dgm:pt>
    <dgm:pt modelId="{4D6395C3-3760-7142-9E7A-3D7934FA37F0}" type="sibTrans" cxnId="{08FB49CA-A7B1-7542-8B20-D765804907CA}">
      <dgm:prSet/>
      <dgm:spPr/>
      <dgm:t>
        <a:bodyPr/>
        <a:lstStyle/>
        <a:p>
          <a:endParaRPr lang="pl-PL"/>
        </a:p>
      </dgm:t>
    </dgm:pt>
    <dgm:pt modelId="{6A1A486C-E4E9-6140-852A-2273F30A963F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l-PL" b="0" i="0" u="none"/>
            <a:t>Faza zarządzania kryzysem (reakcja)</a:t>
          </a:r>
        </a:p>
      </dgm:t>
    </dgm:pt>
    <dgm:pt modelId="{0F6E34F6-6A92-DE4A-94B6-AF3626CF6C3C}" type="parTrans" cxnId="{E0C3DCB3-4F08-D749-83F2-9B039DF19AB1}">
      <dgm:prSet/>
      <dgm:spPr/>
      <dgm:t>
        <a:bodyPr/>
        <a:lstStyle/>
        <a:p>
          <a:endParaRPr lang="pl-PL"/>
        </a:p>
      </dgm:t>
    </dgm:pt>
    <dgm:pt modelId="{1BB331F9-441E-874E-8FB5-56D4BA8DDB12}" type="sibTrans" cxnId="{E0C3DCB3-4F08-D749-83F2-9B039DF19AB1}">
      <dgm:prSet/>
      <dgm:spPr/>
      <dgm:t>
        <a:bodyPr/>
        <a:lstStyle/>
        <a:p>
          <a:endParaRPr lang="pl-PL"/>
        </a:p>
      </dgm:t>
    </dgm:pt>
    <dgm:pt modelId="{00822323-72B3-7548-A76E-3B26275A43E7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l-PL" b="0" i="0" u="none" dirty="0"/>
            <a:t>Faza post-kryzysowa (naprawa)</a:t>
          </a:r>
        </a:p>
      </dgm:t>
    </dgm:pt>
    <dgm:pt modelId="{CFD77831-979C-234C-8EA8-9A508D6D6BED}" type="parTrans" cxnId="{DCE35347-431F-D04F-94F3-38D61D9A08DB}">
      <dgm:prSet/>
      <dgm:spPr/>
      <dgm:t>
        <a:bodyPr/>
        <a:lstStyle/>
        <a:p>
          <a:endParaRPr lang="pl-PL"/>
        </a:p>
      </dgm:t>
    </dgm:pt>
    <dgm:pt modelId="{66CF16BE-A69C-B644-9638-DD9C832F2CFE}" type="sibTrans" cxnId="{DCE35347-431F-D04F-94F3-38D61D9A08DB}">
      <dgm:prSet/>
      <dgm:spPr/>
      <dgm:t>
        <a:bodyPr/>
        <a:lstStyle/>
        <a:p>
          <a:endParaRPr lang="pl-PL"/>
        </a:p>
      </dgm:t>
    </dgm:pt>
    <dgm:pt modelId="{1C8691D5-5551-6C40-BECD-DC4E170BEEA4}" type="pres">
      <dgm:prSet presAssocID="{61CF75EC-0267-D44A-888C-B7C0C7AAF5FF}" presName="compositeShape" presStyleCnt="0">
        <dgm:presLayoutVars>
          <dgm:chMax val="7"/>
          <dgm:dir/>
          <dgm:resizeHandles val="exact"/>
        </dgm:presLayoutVars>
      </dgm:prSet>
      <dgm:spPr/>
    </dgm:pt>
    <dgm:pt modelId="{69F84DE8-3136-AD42-AC82-1BBFB8E6D136}" type="pres">
      <dgm:prSet presAssocID="{61CF75EC-0267-D44A-888C-B7C0C7AAF5FF}" presName="wedge1" presStyleLbl="node1" presStyleIdx="0" presStyleCnt="3"/>
      <dgm:spPr/>
    </dgm:pt>
    <dgm:pt modelId="{57419BC1-D4F1-D54D-8663-4E17916D4B60}" type="pres">
      <dgm:prSet presAssocID="{61CF75EC-0267-D44A-888C-B7C0C7AAF5FF}" presName="dummy1a" presStyleCnt="0"/>
      <dgm:spPr/>
    </dgm:pt>
    <dgm:pt modelId="{A0DD7FCA-86F5-BE4A-9990-FE03FDC6ECC8}" type="pres">
      <dgm:prSet presAssocID="{61CF75EC-0267-D44A-888C-B7C0C7AAF5FF}" presName="dummy1b" presStyleCnt="0"/>
      <dgm:spPr/>
    </dgm:pt>
    <dgm:pt modelId="{A2719C60-7B05-284A-9328-CB0D5E6397BD}" type="pres">
      <dgm:prSet presAssocID="{61CF75EC-0267-D44A-888C-B7C0C7AAF5FF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2AA23F8C-7725-3B42-828F-9BF8079706E7}" type="pres">
      <dgm:prSet presAssocID="{61CF75EC-0267-D44A-888C-B7C0C7AAF5FF}" presName="wedge2" presStyleLbl="node1" presStyleIdx="1" presStyleCnt="3"/>
      <dgm:spPr/>
    </dgm:pt>
    <dgm:pt modelId="{63007C22-3607-5A4F-B11B-0F7AB8727696}" type="pres">
      <dgm:prSet presAssocID="{61CF75EC-0267-D44A-888C-B7C0C7AAF5FF}" presName="dummy2a" presStyleCnt="0"/>
      <dgm:spPr/>
    </dgm:pt>
    <dgm:pt modelId="{4B353BEA-8523-FB42-AB60-8364E86FB23A}" type="pres">
      <dgm:prSet presAssocID="{61CF75EC-0267-D44A-888C-B7C0C7AAF5FF}" presName="dummy2b" presStyleCnt="0"/>
      <dgm:spPr/>
    </dgm:pt>
    <dgm:pt modelId="{6633386C-CA7F-6448-A0B3-101472CCE10F}" type="pres">
      <dgm:prSet presAssocID="{61CF75EC-0267-D44A-888C-B7C0C7AAF5FF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99E18F0E-A0F6-4B43-953C-0ED9F008EDCD}" type="pres">
      <dgm:prSet presAssocID="{61CF75EC-0267-D44A-888C-B7C0C7AAF5FF}" presName="wedge3" presStyleLbl="node1" presStyleIdx="2" presStyleCnt="3"/>
      <dgm:spPr/>
    </dgm:pt>
    <dgm:pt modelId="{539FC184-6F0D-3B44-AEEF-D54BCDA2B6E1}" type="pres">
      <dgm:prSet presAssocID="{61CF75EC-0267-D44A-888C-B7C0C7AAF5FF}" presName="dummy3a" presStyleCnt="0"/>
      <dgm:spPr/>
    </dgm:pt>
    <dgm:pt modelId="{0818E8E9-13F2-C045-88FC-CCE51FD28D9B}" type="pres">
      <dgm:prSet presAssocID="{61CF75EC-0267-D44A-888C-B7C0C7AAF5FF}" presName="dummy3b" presStyleCnt="0"/>
      <dgm:spPr/>
    </dgm:pt>
    <dgm:pt modelId="{98099DDB-FFAC-C241-B198-69D706E0EC1E}" type="pres">
      <dgm:prSet presAssocID="{61CF75EC-0267-D44A-888C-B7C0C7AAF5FF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600AD3A9-D025-E54E-B916-6B31E5E2CC5C}" type="pres">
      <dgm:prSet presAssocID="{4D6395C3-3760-7142-9E7A-3D7934FA37F0}" presName="arrowWedge1" presStyleLbl="fgSibTrans2D1" presStyleIdx="0" presStyleCnt="3"/>
      <dgm:spPr/>
    </dgm:pt>
    <dgm:pt modelId="{D1170DA2-4726-3646-A110-96FF3422171C}" type="pres">
      <dgm:prSet presAssocID="{1BB331F9-441E-874E-8FB5-56D4BA8DDB12}" presName="arrowWedge2" presStyleLbl="fgSibTrans2D1" presStyleIdx="1" presStyleCnt="3"/>
      <dgm:spPr/>
    </dgm:pt>
    <dgm:pt modelId="{00DDA03A-9720-D245-8F5E-B191AACC99DB}" type="pres">
      <dgm:prSet presAssocID="{66CF16BE-A69C-B644-9638-DD9C832F2CFE}" presName="arrowWedge3" presStyleLbl="fgSibTrans2D1" presStyleIdx="2" presStyleCnt="3"/>
      <dgm:spPr/>
    </dgm:pt>
  </dgm:ptLst>
  <dgm:cxnLst>
    <dgm:cxn modelId="{9BB8CE11-C641-C14C-A4BA-C4EC00A50267}" type="presOf" srcId="{998685EC-54C4-7F44-88A2-5D7C1F16E81B}" destId="{A2719C60-7B05-284A-9328-CB0D5E6397BD}" srcOrd="1" destOrd="0" presId="urn:microsoft.com/office/officeart/2005/8/layout/cycle8"/>
    <dgm:cxn modelId="{FBABAD3E-9208-FC4D-AF0F-DAFB9CDFFA5F}" type="presOf" srcId="{61CF75EC-0267-D44A-888C-B7C0C7AAF5FF}" destId="{1C8691D5-5551-6C40-BECD-DC4E170BEEA4}" srcOrd="0" destOrd="0" presId="urn:microsoft.com/office/officeart/2005/8/layout/cycle8"/>
    <dgm:cxn modelId="{DCE35347-431F-D04F-94F3-38D61D9A08DB}" srcId="{61CF75EC-0267-D44A-888C-B7C0C7AAF5FF}" destId="{00822323-72B3-7548-A76E-3B26275A43E7}" srcOrd="2" destOrd="0" parTransId="{CFD77831-979C-234C-8EA8-9A508D6D6BED}" sibTransId="{66CF16BE-A69C-B644-9638-DD9C832F2CFE}"/>
    <dgm:cxn modelId="{B5A20555-0635-CC42-91A1-9FE81E96E7AF}" type="presOf" srcId="{6A1A486C-E4E9-6140-852A-2273F30A963F}" destId="{6633386C-CA7F-6448-A0B3-101472CCE10F}" srcOrd="1" destOrd="0" presId="urn:microsoft.com/office/officeart/2005/8/layout/cycle8"/>
    <dgm:cxn modelId="{9240E668-798E-BA4E-B8C5-385A87F01BFF}" type="presOf" srcId="{998685EC-54C4-7F44-88A2-5D7C1F16E81B}" destId="{69F84DE8-3136-AD42-AC82-1BBFB8E6D136}" srcOrd="0" destOrd="0" presId="urn:microsoft.com/office/officeart/2005/8/layout/cycle8"/>
    <dgm:cxn modelId="{DA1F308D-7075-0741-A2E1-E7C87D5A40AD}" type="presOf" srcId="{6A1A486C-E4E9-6140-852A-2273F30A963F}" destId="{2AA23F8C-7725-3B42-828F-9BF8079706E7}" srcOrd="0" destOrd="0" presId="urn:microsoft.com/office/officeart/2005/8/layout/cycle8"/>
    <dgm:cxn modelId="{FA402AA0-301E-CB42-917A-AE647E146ECE}" type="presOf" srcId="{00822323-72B3-7548-A76E-3B26275A43E7}" destId="{98099DDB-FFAC-C241-B198-69D706E0EC1E}" srcOrd="1" destOrd="0" presId="urn:microsoft.com/office/officeart/2005/8/layout/cycle8"/>
    <dgm:cxn modelId="{E0C3DCB3-4F08-D749-83F2-9B039DF19AB1}" srcId="{61CF75EC-0267-D44A-888C-B7C0C7AAF5FF}" destId="{6A1A486C-E4E9-6140-852A-2273F30A963F}" srcOrd="1" destOrd="0" parTransId="{0F6E34F6-6A92-DE4A-94B6-AF3626CF6C3C}" sibTransId="{1BB331F9-441E-874E-8FB5-56D4BA8DDB12}"/>
    <dgm:cxn modelId="{08FB49CA-A7B1-7542-8B20-D765804907CA}" srcId="{61CF75EC-0267-D44A-888C-B7C0C7AAF5FF}" destId="{998685EC-54C4-7F44-88A2-5D7C1F16E81B}" srcOrd="0" destOrd="0" parTransId="{B7EA4A68-63C1-1B4A-8CBE-265C49D7A81C}" sibTransId="{4D6395C3-3760-7142-9E7A-3D7934FA37F0}"/>
    <dgm:cxn modelId="{8FD437F4-279E-BD43-ABDA-7FFCDB52D125}" type="presOf" srcId="{00822323-72B3-7548-A76E-3B26275A43E7}" destId="{99E18F0E-A0F6-4B43-953C-0ED9F008EDCD}" srcOrd="0" destOrd="0" presId="urn:microsoft.com/office/officeart/2005/8/layout/cycle8"/>
    <dgm:cxn modelId="{AA56DBBC-7EEB-3E4C-9139-DC3E4C6183D4}" type="presParOf" srcId="{1C8691D5-5551-6C40-BECD-DC4E170BEEA4}" destId="{69F84DE8-3136-AD42-AC82-1BBFB8E6D136}" srcOrd="0" destOrd="0" presId="urn:microsoft.com/office/officeart/2005/8/layout/cycle8"/>
    <dgm:cxn modelId="{71DEA627-58BD-4145-8D4A-251117C56ABA}" type="presParOf" srcId="{1C8691D5-5551-6C40-BECD-DC4E170BEEA4}" destId="{57419BC1-D4F1-D54D-8663-4E17916D4B60}" srcOrd="1" destOrd="0" presId="urn:microsoft.com/office/officeart/2005/8/layout/cycle8"/>
    <dgm:cxn modelId="{62507FF5-3C33-7844-9ED0-1605849F22C0}" type="presParOf" srcId="{1C8691D5-5551-6C40-BECD-DC4E170BEEA4}" destId="{A0DD7FCA-86F5-BE4A-9990-FE03FDC6ECC8}" srcOrd="2" destOrd="0" presId="urn:microsoft.com/office/officeart/2005/8/layout/cycle8"/>
    <dgm:cxn modelId="{DDB0FF57-CB08-8940-8345-4FAB235C3789}" type="presParOf" srcId="{1C8691D5-5551-6C40-BECD-DC4E170BEEA4}" destId="{A2719C60-7B05-284A-9328-CB0D5E6397BD}" srcOrd="3" destOrd="0" presId="urn:microsoft.com/office/officeart/2005/8/layout/cycle8"/>
    <dgm:cxn modelId="{97B1D700-57BE-B541-B161-BB34B06952FC}" type="presParOf" srcId="{1C8691D5-5551-6C40-BECD-DC4E170BEEA4}" destId="{2AA23F8C-7725-3B42-828F-9BF8079706E7}" srcOrd="4" destOrd="0" presId="urn:microsoft.com/office/officeart/2005/8/layout/cycle8"/>
    <dgm:cxn modelId="{DB46BF2E-3A5E-4649-9A56-DBFC27812DFF}" type="presParOf" srcId="{1C8691D5-5551-6C40-BECD-DC4E170BEEA4}" destId="{63007C22-3607-5A4F-B11B-0F7AB8727696}" srcOrd="5" destOrd="0" presId="urn:microsoft.com/office/officeart/2005/8/layout/cycle8"/>
    <dgm:cxn modelId="{B48E2B2C-A39B-9F42-9F91-C4E9D4513263}" type="presParOf" srcId="{1C8691D5-5551-6C40-BECD-DC4E170BEEA4}" destId="{4B353BEA-8523-FB42-AB60-8364E86FB23A}" srcOrd="6" destOrd="0" presId="urn:microsoft.com/office/officeart/2005/8/layout/cycle8"/>
    <dgm:cxn modelId="{99B6DD5C-9FD6-5543-9A5B-CEBEB99AD1F1}" type="presParOf" srcId="{1C8691D5-5551-6C40-BECD-DC4E170BEEA4}" destId="{6633386C-CA7F-6448-A0B3-101472CCE10F}" srcOrd="7" destOrd="0" presId="urn:microsoft.com/office/officeart/2005/8/layout/cycle8"/>
    <dgm:cxn modelId="{1B386CE0-9464-BA45-BEAB-3B15E130D677}" type="presParOf" srcId="{1C8691D5-5551-6C40-BECD-DC4E170BEEA4}" destId="{99E18F0E-A0F6-4B43-953C-0ED9F008EDCD}" srcOrd="8" destOrd="0" presId="urn:microsoft.com/office/officeart/2005/8/layout/cycle8"/>
    <dgm:cxn modelId="{D0DF1DC4-AE8E-F342-8DCD-79221CF00ADA}" type="presParOf" srcId="{1C8691D5-5551-6C40-BECD-DC4E170BEEA4}" destId="{539FC184-6F0D-3B44-AEEF-D54BCDA2B6E1}" srcOrd="9" destOrd="0" presId="urn:microsoft.com/office/officeart/2005/8/layout/cycle8"/>
    <dgm:cxn modelId="{2542ED71-DC4F-E242-BAA0-EBFC135B2149}" type="presParOf" srcId="{1C8691D5-5551-6C40-BECD-DC4E170BEEA4}" destId="{0818E8E9-13F2-C045-88FC-CCE51FD28D9B}" srcOrd="10" destOrd="0" presId="urn:microsoft.com/office/officeart/2005/8/layout/cycle8"/>
    <dgm:cxn modelId="{1C4698C0-3827-AB40-A483-0D4A55C428FB}" type="presParOf" srcId="{1C8691D5-5551-6C40-BECD-DC4E170BEEA4}" destId="{98099DDB-FFAC-C241-B198-69D706E0EC1E}" srcOrd="11" destOrd="0" presId="urn:microsoft.com/office/officeart/2005/8/layout/cycle8"/>
    <dgm:cxn modelId="{FB34DF0C-98AE-274B-87CA-1BED6DABEDEF}" type="presParOf" srcId="{1C8691D5-5551-6C40-BECD-DC4E170BEEA4}" destId="{600AD3A9-D025-E54E-B916-6B31E5E2CC5C}" srcOrd="12" destOrd="0" presId="urn:microsoft.com/office/officeart/2005/8/layout/cycle8"/>
    <dgm:cxn modelId="{C298AAFD-436C-DE46-93DE-B3FFCD7F80E3}" type="presParOf" srcId="{1C8691D5-5551-6C40-BECD-DC4E170BEEA4}" destId="{D1170DA2-4726-3646-A110-96FF3422171C}" srcOrd="13" destOrd="0" presId="urn:microsoft.com/office/officeart/2005/8/layout/cycle8"/>
    <dgm:cxn modelId="{BF1887E7-9F5E-9241-A2A7-C373938B8FB6}" type="presParOf" srcId="{1C8691D5-5551-6C40-BECD-DC4E170BEEA4}" destId="{00DDA03A-9720-D245-8F5E-B191AACC99DB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F84DE8-3136-AD42-AC82-1BBFB8E6D136}">
      <dsp:nvSpPr>
        <dsp:cNvPr id="0" name=""/>
        <dsp:cNvSpPr/>
      </dsp:nvSpPr>
      <dsp:spPr>
        <a:xfrm>
          <a:off x="1650340" y="308874"/>
          <a:ext cx="3991610" cy="3991610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l-PL" sz="1800" b="0" i="0" u="none" kern="1200" dirty="0"/>
            <a:t>Faza </a:t>
          </a:r>
          <a:r>
            <a:rPr lang="pl-PL" sz="1800" b="0" i="0" u="none" kern="1200" dirty="0" err="1"/>
            <a:t>pre</a:t>
          </a:r>
          <a:r>
            <a:rPr lang="pl-PL" sz="1800" b="0" i="0" u="none" kern="1200" dirty="0"/>
            <a:t>-kryzysowa (zapobieganie)</a:t>
          </a:r>
          <a:endParaRPr lang="pl-PL" sz="1800" kern="1200" dirty="0"/>
        </a:p>
      </dsp:txBody>
      <dsp:txXfrm>
        <a:off x="3754014" y="1154715"/>
        <a:ext cx="1425575" cy="1187979"/>
      </dsp:txXfrm>
    </dsp:sp>
    <dsp:sp modelId="{2AA23F8C-7725-3B42-828F-9BF8079706E7}">
      <dsp:nvSpPr>
        <dsp:cNvPr id="0" name=""/>
        <dsp:cNvSpPr/>
      </dsp:nvSpPr>
      <dsp:spPr>
        <a:xfrm>
          <a:off x="1568132" y="451432"/>
          <a:ext cx="3991610" cy="3991610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l-PL" sz="1800" b="0" i="0" u="none" kern="1200"/>
            <a:t>Faza zarządzania kryzysem (reakcja)</a:t>
          </a:r>
        </a:p>
      </dsp:txBody>
      <dsp:txXfrm>
        <a:off x="2518515" y="3041226"/>
        <a:ext cx="2138362" cy="1045421"/>
      </dsp:txXfrm>
    </dsp:sp>
    <dsp:sp modelId="{99E18F0E-A0F6-4B43-953C-0ED9F008EDCD}">
      <dsp:nvSpPr>
        <dsp:cNvPr id="0" name=""/>
        <dsp:cNvSpPr/>
      </dsp:nvSpPr>
      <dsp:spPr>
        <a:xfrm>
          <a:off x="1485924" y="308874"/>
          <a:ext cx="3991610" cy="3991610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l-PL" sz="1800" b="0" i="0" u="none" kern="1200" dirty="0"/>
            <a:t>Faza post-kryzysowa (naprawa)</a:t>
          </a:r>
        </a:p>
      </dsp:txBody>
      <dsp:txXfrm>
        <a:off x="1948285" y="1154715"/>
        <a:ext cx="1425575" cy="1187979"/>
      </dsp:txXfrm>
    </dsp:sp>
    <dsp:sp modelId="{600AD3A9-D025-E54E-B916-6B31E5E2CC5C}">
      <dsp:nvSpPr>
        <dsp:cNvPr id="0" name=""/>
        <dsp:cNvSpPr/>
      </dsp:nvSpPr>
      <dsp:spPr>
        <a:xfrm>
          <a:off x="1403570" y="61774"/>
          <a:ext cx="4485809" cy="4485809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170DA2-4726-3646-A110-96FF3422171C}">
      <dsp:nvSpPr>
        <dsp:cNvPr id="0" name=""/>
        <dsp:cNvSpPr/>
      </dsp:nvSpPr>
      <dsp:spPr>
        <a:xfrm>
          <a:off x="1321032" y="204080"/>
          <a:ext cx="4485809" cy="4485809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DDA03A-9720-D245-8F5E-B191AACC99DB}">
      <dsp:nvSpPr>
        <dsp:cNvPr id="0" name=""/>
        <dsp:cNvSpPr/>
      </dsp:nvSpPr>
      <dsp:spPr>
        <a:xfrm>
          <a:off x="1238495" y="61774"/>
          <a:ext cx="4485809" cy="4485809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Dzień dobry, witam Państwa serdecznie na pierwszym wykładzie z przedmiotu Planowanie i prowadzenie działań komunikacyjnych w sytuacjach kryzysu wizerunkowego.</a:t>
            </a:r>
          </a:p>
          <a:p>
            <a:endParaRPr lang="pl-PL" dirty="0"/>
          </a:p>
          <a:p>
            <a:r>
              <a:rPr lang="pl-PL" dirty="0"/>
              <a:t>Dzisiejszy temat to Wprowadzenie i zapobieganie kryzysom wizerunkowym.</a:t>
            </a:r>
          </a:p>
          <a:p>
            <a:endParaRPr lang="pl-PL" dirty="0"/>
          </a:p>
          <a:p>
            <a:r>
              <a:rPr lang="pl-PL" dirty="0"/>
              <a:t>Pracujemy w ramach projektu Kompetencje Jutra realizowanego w Karkonoskiej Akademii Nauk Stosowanych, współfinansowanego ze środków Funduszy Europejskich dla Rozwoju Społecznego.</a:t>
            </a:r>
          </a:p>
          <a:p>
            <a:endParaRPr lang="pl-PL" dirty="0"/>
          </a:p>
          <a:p>
            <a:r>
              <a:rPr lang="pl-PL" dirty="0"/>
              <a:t>T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 przedmiot jest częścią projektu </a:t>
            </a:r>
            <a:r>
              <a:rPr lang="pl-PL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Kompetencje Jutra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którego celem jest dostosowanie programów kształcenia do aktualnych potrzeb rynku pracy.</a:t>
            </a:r>
          </a:p>
          <a:p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Dzięki temu możecie zdobywać praktyczne umiejętności, które faktycznie przydadzą się w zarządzaniu kryzysowym wizerunkiem organizacji.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33651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Trzecia faza to działania po kryzysie.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Gdy sytuacja się uspokoi, organizacja nie może o tym zapomnieć.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Trzeba przygotować raport z kryzysu: co się stało, jakie były błędy i sukcesy.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Wdrażamy zmiany — poprawiamy procedury, szkolimy ludzi jeszcze raz.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 najważniejsze: odbudowujemy reputację — często przez kampanie naprawcze, dodatkową komunikację z klientami i interesariuszami.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284759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I teraz przechodzimy do slajdu pn. Rodzaje kryzysów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218624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Jakie kryzysy mogą dotknąć organizację?</a:t>
            </a:r>
          </a:p>
          <a:p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Przykłady to: kryzys operacyjny — np. awaria systemu rezerwacji;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kryzys finansowy — problemy z płynnością;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kryzys produktowy — wada w sprzedawanym produkcie;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kryzys </a:t>
            </a:r>
            <a:r>
              <a:rPr lang="pl-P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reputacyjny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czyli wszystko, co uderza w zaufanie do marki.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Branża turystyczna szczególnie zna też kryzysy środowiskowe — jak pandemia czy katastrofy naturalne.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130613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Przechodzimy do źródeł kryzysów.</a:t>
            </a:r>
          </a:p>
          <a:p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Zacznijmy od wewnętrznych.</a:t>
            </a:r>
          </a:p>
          <a:p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mogą być błędy kadry zarządzającej — np. złe decyzje finansowe, zbyt duże ryzyko.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Często przyczyną są konflikty pracownicze, </a:t>
            </a:r>
            <a:r>
              <a:rPr lang="pl-P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mobbing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złe warunki pracy.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Czasem wystarczy luka w procedurach — np. brak jasnych zasad kontaktu z mediami.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437049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Zewnętrzne źródła to te, na które organizacja często nie ma wpływu — ale musi je przewidywać.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Katastrofy naturalne — powodzie, trzęsienia ziemi, pandemia — to typowe przykłady.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Zewnętrzne są też działania grup nacisku, np. organizacji ekologicznych czy społecznych, które mogą wywołać bojkot.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 zapominajmy o </a:t>
            </a:r>
            <a:r>
              <a:rPr lang="pl-P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fake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newsach i plotkach w mediach społecznościowych — to dziś ogromne zagrożenie reputacji.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110453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Jakie mogą być konsekwencje kryzysu?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Najczęściej mówimy o trzech kategoriach: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 pierwsze — skutki wizerunkowe: spadek zaufania, negatywne publikacje, </a:t>
            </a:r>
            <a:r>
              <a:rPr lang="pl-P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viralowe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komentarze.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 drugie — skutki biznesowe: spadek przychodów, odpływ klientów, trudności finansowe.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 trzecie — skutki prawne: procesy, odszkodowania, kary finansowe.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Dlatego dobrze zarządzany kryzys może ograniczyć wszystkie te skutki do minimum.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75333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Spójrzmy na prosty przykład.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Wyobraźcie sobie biuro podróży, które padło ofiarą cyberataku — wyciekły dane klientów: imiona, nazwiska, numery kart płatniczych.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</a:t>
            </a:r>
            <a:r>
              <a:rPr lang="pl-P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Twitterze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pojawiają się wpisy: </a:t>
            </a:r>
            <a:r>
              <a:rPr lang="pl-PL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‘Nie kupujcie wycieczek, dane nie są bezpieczne!’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Firma musi natychmiast zareagować, inaczej straci klientów i wizerunek.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Jak myślicie — co powinna zrobić w pierwszej kolejności?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93999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 przechodzimy do kluczowego narzędzia: identyfikacji zagrożeń.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proces, w którym systematycznie zadajemy pytania: </a:t>
            </a:r>
            <a:r>
              <a:rPr lang="pl-PL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 może pójść nie tak? Kto jest odpowiedzialny? Co się stanie, jeśli coś zawiedzie?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Najlepiej wykorzystać matrycę ryzyka i listę kontrolną, żeby niczego nie pominąć.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93276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Przyjrzyjmy się kilku typowym zagrożeniom wewnętrznym, które często są ignorowane.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 pierwsze — brak procedur kryzysowych. W wielu małych firmach nikt nie spisał, co robić, gdy np. zadzwoni dziennikarz z trudnym pytaniem.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 drugie — niedoszkolony personel. Jeśli ludzie nie wiedzą, jak komunikować się w trudnej sytuacji, zaczynają improwizować, a to często pogarsza sprawę.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 trzecie — błędne decyzje zarządu, wynikające z paniki lub braku wiedzy.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Pamiętajcie: większość kryzysów rodzi się z drobnych zaniedbań.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602081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Zewnętrzne zagrożenia bywają dużo trudniejsze do przewidzenia.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przykład: epidemia COVID-19 zamknęła granice z dnia na dzień — biura podróży straciły sezon turystyczny.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Inny przykład — grupy nacisku. Aktywiści mogą nagłośnić nieetyczne praktyki i wywołać bojkot.</a:t>
            </a:r>
            <a:br>
              <a:rPr lang="pl-PL" dirty="0"/>
            </a:br>
            <a:r>
              <a:rPr lang="pl-P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Fake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newsy? Jeden </a:t>
            </a:r>
            <a:r>
              <a:rPr lang="pl-P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viralowy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post w </a:t>
            </a:r>
            <a:r>
              <a:rPr lang="pl-P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social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media może zrujnować reputację — nawet jeśli to nieprawda.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Dlatego monitorowanie otoczenia zewnętrznego to obowiązek każdej organizacji.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34650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Najpierw wyjaśnimy, czym jest kryzys w organizacji i czym różni się od problemu.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Potem omówimy rodzaje i źródła kryzysów oraz fazy cyklu życia kryzysu.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Przyjrzymy się też skutkom kryzysu dla organizacji.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Następnie pokażę Wam, jak identyfikować zagrożenia wewnętrzne i zewnętrzne oraz jaką rolę odgrywają interesariusze i decydenci.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 drugiej części porozmawiamy o monitoringu reputacji, a na końcu przeanalizujemy studium przypadku i zrobimy krótką dyskusję.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39988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Jak podejść do identyfikacji zagrożeń? Pomaga lista kontrolna.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Zadajcie sobie kilka pytań: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Jakie mamy słabe punkty w organizacji?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Czy mamy plan awaryjny na wypadek każdego z nich?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Kto jest odpowiedzialny za monitoring zagrożeń?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Takie pytania warto zadawać regularnie — co kwartał — żeby nie obudzić się za późno.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204144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Przechodzimy do kolejnego fundamentu: interesariusze.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Interesariusz to każdy, kto wpływa na organizację lub jest przez nią w jakiś sposób dotknięty.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nie tylko klienci! To też pracownicy, dostawcy, media, społeczności lokalne, inwestorzy.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 kryzysie trzeba umieć zidentyfikować, kogo informować w pierwszej kolejności — bo różne grupy mają różne oczekiwania.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172815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Dzielimy interesariuszy na dwie główne grupy: wewnętrznych i zewnętrznych.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Wewnętrzni to przede wszystkim pracownicy, zarząd, zespoły projektowe, związki zawodowe.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Zewnętrzni to klienci, kontrahenci, społeczność, media, urzędy, organizacje pozarządowe.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Każda z tych grup ma inne potrzeby informacyjne i inny wpływ na to, jak kryzys się rozwinie.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144284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Kto faktycznie decyduje o tym, co robimy w kryzysie?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sztab kryzysowy — zazwyczaj składa się z dyrektora zarządzającego, rzecznika prasowego, szefa działu prawnego i innych kluczowych osób.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Czasem angażujemy ekspertów zewnętrznych: specjalistów od PR, prawników, analityków ryzyka.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Ich rola: dostarczyć rzetelnych informacji, pomóc w planowaniu komunikacji i bronić interesów organizacji.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26543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Przechodzimy do monitoringu.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Dlaczego jest tak ważny?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 kryzys często zaczyna się od drobnych sygnałów: niezadowolony komentarz klienta, wzmianka w lokalnej gazecie, negatywny </a:t>
            </a:r>
            <a:r>
              <a:rPr lang="pl-P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tweet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Jeśli te sygnały zostaną przeoczone, mogą urosnąć do </a:t>
            </a:r>
            <a:r>
              <a:rPr lang="pl-P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viralowego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skandalu.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Dlatego monitoring powinien działać 24/7.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65120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Jak monitorować?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Najprostsze narzędzie to Google Alerts — ustalasz słowa kluczowe i dostajesz powiadomienia na maila.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Profesjonalne firmy korzystają z Brand24, </a:t>
            </a:r>
            <a:r>
              <a:rPr lang="pl-P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SentiOne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pl-P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Newspoint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to systemy </a:t>
            </a:r>
            <a:r>
              <a:rPr lang="pl-P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social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l-P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listening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które śledzą media, portale, komentarze.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Dzięki temu możemy reagować zanim problem się rozleje.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4024607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Tutaj macie przykład, jak wygląda panel monitoringu.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wykresie widać wzmianki o firmie w mediach społecznościowych w czasie rzeczywistym.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 pokazuje wzrost liczby negatywnych komentarzy — to sygnał, że trzeba zareagować.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 szybciej wyłapiemy taki trend, tym większa szansa, że kryzys zostanie wygaszony.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1923141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Gdy system wysyła alert, liczy się czas.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Jest zasada 60 minut — w godzinę organizacja powinna przynajmniej potwierdzić, że zna problem i nad nim pracuje.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Dlatego przygotowujemy tzw. </a:t>
            </a:r>
            <a:r>
              <a:rPr lang="pl-PL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holding </a:t>
            </a:r>
            <a:r>
              <a:rPr lang="pl-PL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statement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— krótkie oświadczenie dla mediów i klientów.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Lepiej przyznać, że zbieramy informacje, niż milczeć — bo wtedy ktoś inny opowie naszą historię za nas.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28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273428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 podsumujemy — kilka pytań do Was.</a:t>
            </a:r>
            <a:br>
              <a:rPr lang="pl-PL" dirty="0"/>
            </a:br>
            <a:endParaRPr lang="pl-PL" dirty="0"/>
          </a:p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Zastanówcie się chwilę, potem omówimy odpowiedzi.</a:t>
            </a:r>
          </a:p>
          <a:p>
            <a:endParaRPr lang="pl-PL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pl-PL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l-PL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1) Jakie trzy zagrożenia mogą dotyczyć branży turystycznej?</a:t>
            </a:r>
          </a:p>
          <a:p>
            <a:pPr marL="171450" indent="-171450">
              <a:buFontTx/>
              <a:buChar char="-"/>
            </a:pPr>
            <a:r>
              <a:rPr lang="pl-PL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Nagłe zdarzenia zewnętrzne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- np. katastrofy naturalne (trzęsienia ziemi, powodzie) w miejscu docelowym.</a:t>
            </a:r>
          </a:p>
          <a:p>
            <a:pPr marL="171450" indent="-171450">
              <a:buFontTx/>
              <a:buChar char="-"/>
            </a:pPr>
            <a:r>
              <a:rPr lang="pl-PL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Epidemie i sytuacje zdrowotne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- np. COVID-19, kwarantanny, zamknięcie granic.</a:t>
            </a:r>
          </a:p>
          <a:p>
            <a:pPr marL="171450" indent="-171450">
              <a:buFontTx/>
              <a:buChar char="-"/>
            </a:pP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pl-PL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Zagrożenia </a:t>
            </a:r>
            <a:r>
              <a:rPr lang="pl-PL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reputacyjne</a:t>
            </a:r>
            <a:r>
              <a:rPr lang="pl-PL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online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- negatywne opinie, </a:t>
            </a:r>
            <a:r>
              <a:rPr lang="pl-P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fake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news, atak hejtu w mediach społecznościowych po wypadku turysty.</a:t>
            </a:r>
          </a:p>
          <a:p>
            <a:endParaRPr lang="pl-PL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pl-PL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pl-PL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l-PL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2) Kogo uwzględniłbym w sztabie kryzysowym?</a:t>
            </a:r>
          </a:p>
          <a:p>
            <a:pPr marL="171450" indent="-171450">
              <a:buFontTx/>
              <a:buChar char="-"/>
            </a:pP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Dyrektor biura podróży / właściciel - główny decydent</a:t>
            </a:r>
          </a:p>
          <a:p>
            <a:pPr marL="171450" indent="-171450">
              <a:buFontTx/>
              <a:buChar char="-"/>
            </a:pP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Specjalista PR lub rzecznik prasowy - osoba kontaktowa dla mediów</a:t>
            </a:r>
          </a:p>
          <a:p>
            <a:pPr marL="171450" indent="-171450">
              <a:buFontTx/>
              <a:buChar char="-"/>
            </a:pP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Prawnik - do obsługi roszczeń klientów i kontaktu z organami. </a:t>
            </a:r>
          </a:p>
          <a:p>
            <a:pPr marL="171450" indent="-171450">
              <a:buFontTx/>
              <a:buChar char="-"/>
            </a:pP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Kierownik ds. operacyjnych - do szybkiej organizacji transportu, zwrotów itd. </a:t>
            </a:r>
          </a:p>
          <a:p>
            <a:pPr marL="171450" indent="-171450">
              <a:buFontTx/>
              <a:buChar char="-"/>
            </a:pP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Specjalista od </a:t>
            </a:r>
            <a:r>
              <a:rPr lang="pl-P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social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media - żeby monitorować </a:t>
            </a:r>
            <a:r>
              <a:rPr lang="pl-P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internet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 czasie rzeczywistym</a:t>
            </a:r>
          </a:p>
          <a:p>
            <a:endParaRPr lang="pl-PL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pl-PL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l-PL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3) Jakie kanały monitoringu byłyby kluczowe?</a:t>
            </a:r>
          </a:p>
          <a:p>
            <a:pPr marL="171450" indent="-171450">
              <a:buFontTx/>
              <a:buChar char="-"/>
            </a:pPr>
            <a:r>
              <a:rPr lang="pl-PL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Monitoring mediów społecznościowych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- Facebook, Instagram, Twitter, </a:t>
            </a:r>
            <a:r>
              <a:rPr lang="pl-P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TikTok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bo tam pojawiają się skargi i opinie.</a:t>
            </a:r>
          </a:p>
          <a:p>
            <a:pPr marL="171450" indent="-171450">
              <a:buFontTx/>
              <a:buChar char="-"/>
            </a:pPr>
            <a:r>
              <a:rPr lang="pl-PL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Monitoring portali branżowych i turystycznych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- np. </a:t>
            </a:r>
            <a:r>
              <a:rPr lang="pl-P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TripAdvisor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pl-P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Booking.com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Google </a:t>
            </a:r>
            <a:r>
              <a:rPr lang="pl-P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Maps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tam klienci wystawiają recenzje.</a:t>
            </a:r>
          </a:p>
          <a:p>
            <a:pPr marL="171450" indent="-171450">
              <a:buFontTx/>
              <a:buChar char="-"/>
            </a:pPr>
            <a:r>
              <a:rPr lang="pl-PL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Monitoring newsów online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- alerty Google, Brand24 - żeby wychwycić artykuły i wzmianki prasowe jak najszybciej.</a:t>
            </a:r>
          </a:p>
          <a:p>
            <a:endParaRPr lang="pl-PL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29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400910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Czas na podsumowanie: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 pierwsze - kryzys to nie to samo co problem, wymaga szybkiej, przemyślanej reakcji.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 drugie - kluczowa jest faza </a:t>
            </a:r>
            <a:r>
              <a:rPr lang="pl-P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-kryzysowa: im lepsze przygotowanie, tym mniejsze straty.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 trzecie - interesariusze i monitoring to fundamenty.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Bez nich nawet najlepszy plan będzie działał połowicznie.</a:t>
            </a:r>
          </a:p>
          <a:p>
            <a:endParaRPr lang="pl-PL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Chciałabym zakończyć ten wykład słowami W. T. </a:t>
            </a:r>
            <a:r>
              <a:rPr lang="pl-P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Coombsa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 </a:t>
            </a:r>
            <a:r>
              <a:rPr lang="pl-PL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‘Lepiej zapobiegać kryzysom niż je gasić.’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Pamiętajcie: dobrze przygotowana organizacja to taka, która nie boi się trudnych </a:t>
            </a:r>
            <a:r>
              <a:rPr lang="pl-PL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pytań - 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 ma na nie gotowe </a:t>
            </a:r>
            <a:r>
              <a:rPr lang="pl-PL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odpowiedzi.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30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16882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Cele naszego dzisiejszego wykładu są bardzo praktyczne: po pierwsze, nauczycie się odróżniać problem od kryzysu, co jest podstawą prawidłowej reakcji w sytuacjach trudnych.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 drugie, poznacie fazy kryzysu — to pozwoli Wam zrozumieć, że zarządzanie kryzysowe nie zaczyna się w momencie wybuchu, ale dużo wcześniej, na etapie zapobiegania.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 trzecie, dowiecie się, jak identyfikować zagrożenia wewnętrzne i zewnętrzne, co jest kluczowe w planowaniu komunikacji.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 czwarte, opowiem Wam, kim są interesariusze i decydenci w sytuacjach kryzysowych, a także jakie narzędzia monitorowania reputacji są dziś dostępne.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koniec spróbujemy przenieść tę wiedzę na praktyczne przykłady.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08914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Zacznijmy od podstaw: co to jest kryzys w organizacji?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Definicji jest wiele — ja proponuję jedną z klasycznych, według Pearson &amp; Clair z 1998 roku:</a:t>
            </a:r>
            <a:br>
              <a:rPr lang="pl-PL" dirty="0"/>
            </a:br>
            <a:r>
              <a:rPr lang="pl-PL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Kryzys to zdarzenie lub seria zdarzeń, które zagrażają istotnym interesom organizacji i wymagają natychmiastowej reakcji.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 jest tu kluczowe? Po pierwsze, kryzys zagraża czymś ważnym — reputacji, finansom, przetrwaniu.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 drugie, wymaga natychmiastowego działania, bo zwłoka często pogłębia straty.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1059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Spójrzmy na inną definicję, autorstwa W. Timothy’ego </a:t>
            </a:r>
            <a:r>
              <a:rPr lang="pl-P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Coombsa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jednego z najważniejszych badaczy komunikacji kryzysowej.</a:t>
            </a:r>
            <a:br>
              <a:rPr lang="pl-PL" dirty="0"/>
            </a:br>
            <a:r>
              <a:rPr lang="pl-P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Coombs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podkreśla, że kryzys to nie tylko samo wydarzenie, ale też to, jak ludzie je postrzegają.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Według niego: </a:t>
            </a:r>
            <a:r>
              <a:rPr lang="pl-PL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</a:t>
            </a:r>
            <a:r>
              <a:rPr lang="pl-PL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Crisis</a:t>
            </a:r>
            <a:r>
              <a:rPr lang="pl-PL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l-PL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pl-PL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pl-PL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perception</a:t>
            </a:r>
            <a:r>
              <a:rPr lang="pl-PL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pl-PL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</a:t>
            </a:r>
            <a:r>
              <a:rPr lang="pl-PL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l-PL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unpredictable</a:t>
            </a:r>
            <a:r>
              <a:rPr lang="pl-PL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event </a:t>
            </a:r>
            <a:r>
              <a:rPr lang="pl-PL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pl-PL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l-PL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threatens</a:t>
            </a:r>
            <a:r>
              <a:rPr lang="pl-PL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l-PL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important</a:t>
            </a:r>
            <a:r>
              <a:rPr lang="pl-PL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l-PL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expectancies</a:t>
            </a:r>
            <a:r>
              <a:rPr lang="pl-PL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pl-PL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stakeholders</a:t>
            </a:r>
            <a:r>
              <a:rPr lang="pl-PL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pl-PL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</a:t>
            </a:r>
            <a:r>
              <a:rPr lang="pl-PL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l-PL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seriously</a:t>
            </a:r>
            <a:r>
              <a:rPr lang="pl-PL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l-PL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impact</a:t>
            </a:r>
            <a:r>
              <a:rPr lang="pl-PL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l-PL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</a:t>
            </a:r>
            <a:r>
              <a:rPr lang="pl-PL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l-PL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organization’s</a:t>
            </a:r>
            <a:r>
              <a:rPr lang="pl-PL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performance and </a:t>
            </a:r>
            <a:r>
              <a:rPr lang="pl-PL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generate</a:t>
            </a:r>
            <a:r>
              <a:rPr lang="pl-PL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l-PL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negative</a:t>
            </a:r>
            <a:r>
              <a:rPr lang="pl-PL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l-PL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outcomes</a:t>
            </a:r>
            <a:r>
              <a:rPr lang="pl-PL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.’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Czyli: kryzys jest też kwestią percepcji — może nie dotyczyć realnego zagrożenia, ale jeśli interesariusze odbiorą go jako poważny, firma musi zareagować.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213920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Tutaj mamy tabelę, która pokazuje Wam różnice między problemem a kryzysem.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Dlaczego to ważne? Bo nie każdy problem jest kryzysem.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Problem — to coś przewidywalnego, co możemy rozwiązać na poziomie operacyjnym, bez wielkiego szumu.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Kryzys — pojawia się nagle, jest trudny do przewidzenia, ma dużą skalę i poważne konsekwencje.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przykład: opóźnienie w dostawie — to problem.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Ale duży wyciek danych klientów — to już kryzys, który wymaga natychmiastowej komunikacji i może zniszczyć zaufanie do firmy.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99950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Każdy kryzys ma swój cykl życia.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Możemy go podzielić na trzy główne fazy.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Pierwsza to </a:t>
            </a:r>
            <a:r>
              <a:rPr lang="pl-PL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faza </a:t>
            </a:r>
            <a:r>
              <a:rPr lang="pl-PL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</a:t>
            </a:r>
            <a:r>
              <a:rPr lang="pl-PL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-kryzysowa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czyli zapobieganie — tutaj identyfikujemy ryzyka, szkolimy ludzi, tworzymy procedury.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Druga to </a:t>
            </a:r>
            <a:r>
              <a:rPr lang="pl-PL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faza zarządzania kryzysem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— kiedy kryzys wybucha, reagujemy zgodnie z planem.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Trzecia to </a:t>
            </a:r>
            <a:r>
              <a:rPr lang="pl-PL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faza post-kryzysowa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— tu analizujemy, co poszło dobrze, co źle i naprawiamy reputację.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Kluczowe jest to, że zapobieganie jest najtańsze — gasić pożar jest zawsze drożej.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0979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Przyjrzyjmy się bliżej fazie </a:t>
            </a:r>
            <a:r>
              <a:rPr lang="pl-P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-kryzysowej.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etap planowania, przewidywania zagrożeń i budowania odporności organizacji.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 powstaje sztab kryzysowy — grupa osób odpowiedzialnych za koordynację działań.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 tej fazie opracowujemy podręczniki działań, ćwiczymy scenariusze i prowadzimy warsztaty.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 lepiej przygotujemy ludzi, tym mniej zaskoczy nas kryzys.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746168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Druga faza — zarządzanie kryzysem — to moment, kiedy liczy się czas reakcji.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 testujemy wszystko, co przygotowaliśmy w fazie </a:t>
            </a:r>
            <a:r>
              <a:rPr lang="pl-P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</a:t>
            </a: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-kryzysowej.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Sztab kryzysowy zbiera informacje, decyduje o kolejnych krokach i komunikuje się z kluczowymi grupami: pracownikami, mediami, klientami.</a:t>
            </a:r>
            <a:br>
              <a:rPr lang="pl-PL" dirty="0"/>
            </a:br>
            <a:r>
              <a:rPr lang="pl-P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Ważna zasada: spójność komunikatów. Chaos w wewnętrznych komunikatach często pogarsza sytuację.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4744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1450" y="2699717"/>
            <a:ext cx="7920115" cy="1717722"/>
          </a:xfrm>
        </p:spPr>
        <p:txBody>
          <a:bodyPr>
            <a:normAutofit fontScale="90000"/>
          </a:bodyPr>
          <a:lstStyle/>
          <a:p>
            <a:r>
              <a:rPr lang="pl-PL" sz="2200" dirty="0"/>
              <a:t>Planowanie i prowadzenie działań komunikacyjnych w sytuacjach kryzysu wizerunkowego</a:t>
            </a:r>
            <a:br>
              <a:rPr lang="pl-PL" sz="2200" dirty="0"/>
            </a:br>
            <a:r>
              <a:rPr lang="pl-PL" sz="2200" dirty="0"/>
              <a:t>Wykład 1: Wprowadzenie i zapobieganie kryzysom wizerunkowym</a:t>
            </a:r>
            <a:br>
              <a:rPr lang="pl-PL" dirty="0"/>
            </a:br>
            <a:r>
              <a:rPr lang="pl-PL" sz="1200" dirty="0"/>
              <a:t>Opracował: dr hab. Katarzyna Szalonka, prof. KANS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48" y="5139846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smtClean="0"/>
              <a:t>07.07.2025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CDBC76-CF21-B796-E98C-55B48B4473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1F63283-1A94-C975-9684-D432EBAA0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Faza reakcji — co jest kluczowe?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4F4BD3B-FEE6-DB48-FA5E-B22F97CDF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Szybka diagnoza i komunikacja</a:t>
            </a:r>
          </a:p>
          <a:p>
            <a:r>
              <a:rPr lang="pl-PL" dirty="0"/>
              <a:t>Jasny podział ról w sztabie</a:t>
            </a:r>
          </a:p>
          <a:p>
            <a:r>
              <a:rPr lang="pl-PL" dirty="0"/>
              <a:t>Spójny komunikat wewnętrzny i zewnętrzny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FA0F5BA-1517-B095-A912-C52AED7D3E4D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54334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560D45-C0C2-2928-D829-25197382B7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60A590FC-FB02-C8B7-E3D6-4538DA8E6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Faza post-kryzysowa - Faza naprawy i odbudowy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F6D032EC-E3F3-8306-EDDA-CB359CAEDA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Raport z sytuacji kryzysowej</a:t>
            </a:r>
          </a:p>
          <a:p>
            <a:r>
              <a:rPr lang="pl-PL" dirty="0"/>
              <a:t>Wdrażanie działań naprawczych</a:t>
            </a:r>
          </a:p>
          <a:p>
            <a:r>
              <a:rPr lang="pl-PL" dirty="0"/>
              <a:t>Monitoring reputacji po kryzysie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102A821-9B29-DB72-3A7A-5A3E899C1647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00676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obrazu 4" descr="zdjęcie z lotu ptaka łódek, w tym jedna z panelami słonecznymi">
            <a:extLst>
              <a:ext uri="{FF2B5EF4-FFF2-40B4-BE49-F238E27FC236}">
                <a16:creationId xmlns:a16="http://schemas.microsoft.com/office/drawing/2014/main" id="{EB54BD17-3D15-4103-B87B-61441F82B02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8" r="3848"/>
          <a:stretch>
            <a:fillRect/>
          </a:stretch>
        </p:blipFill>
        <p:spPr/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EB1E85C-EC86-4892-84BB-2AFF0F4503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Rodzaje kryzysów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DBD747AC-0448-4B37-B836-B1138D3D2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A31C7-8D2F-4625-A3AE-BE37989186E4}" type="datetime1">
              <a:rPr lang="pl-PL" smtClean="0"/>
              <a:t>07.07.2025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84606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B1CA8-870A-98E7-84EF-A2901EE4F8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E0515290-20EB-AB31-4072-A6E84EBF5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Jakie kryzysy mogą dotknąć firmę?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324417FF-9BB2-53BE-A4D7-AD47A63C2C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Kryzys operacyjny</a:t>
            </a:r>
          </a:p>
          <a:p>
            <a:r>
              <a:rPr lang="pl-PL" dirty="0"/>
              <a:t>Kryzys finansowy</a:t>
            </a:r>
          </a:p>
          <a:p>
            <a:r>
              <a:rPr lang="pl-PL" dirty="0"/>
              <a:t>Kryzys produktowy</a:t>
            </a:r>
          </a:p>
          <a:p>
            <a:r>
              <a:rPr lang="pl-PL" dirty="0"/>
              <a:t>Kryzys </a:t>
            </a:r>
            <a:r>
              <a:rPr lang="pl-PL" dirty="0" err="1"/>
              <a:t>reputacyjny</a:t>
            </a:r>
            <a:endParaRPr lang="pl-PL" dirty="0"/>
          </a:p>
          <a:p>
            <a:r>
              <a:rPr lang="pl-PL" dirty="0"/>
              <a:t>Kryzys środowiskowy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1BE7C7-50F4-801F-E520-4BD423F19273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597008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939CE09-F06B-4647-9912-01DC809B2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Źródła kryzysów - wewnętrzne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774AC62-8E1C-4C6E-B44D-4B59AE83A2E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Zagrożenia wewnętrzne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Błędy kadry zarządzającej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Konflikty pracownicze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Luka w procedurach</a:t>
            </a:r>
          </a:p>
        </p:txBody>
      </p:sp>
      <p:pic>
        <p:nvPicPr>
          <p:cNvPr id="9" name="Symbol zastępczy obrazu 8" descr="zdjęcie budynku z lotu ptaka">
            <a:extLst>
              <a:ext uri="{FF2B5EF4-FFF2-40B4-BE49-F238E27FC236}">
                <a16:creationId xmlns:a16="http://schemas.microsoft.com/office/drawing/2014/main" id="{3FEFBB46-58D2-44F7-B74F-4F8F851B48D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0" r="6170"/>
          <a:stretch>
            <a:fillRect/>
          </a:stretch>
        </p:blipFill>
        <p:spPr/>
      </p:pic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CA23CD72-CE85-40C5-BC6D-D9D4A0A40B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742014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5733CC-A999-2A0C-DF1D-CA2092995E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D5FAD4A-FA66-CEED-0E40-88254E304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Źródła kryzysów — zewnętrzne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EE27C79-AD91-D116-1908-26B5C941D6A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Zagrożenia zewnętrzne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Katastrofy naturalne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 err="1"/>
              <a:t>Fake</a:t>
            </a:r>
            <a:r>
              <a:rPr lang="pl-PL" dirty="0"/>
              <a:t> newsy i media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Zmiana przepisów prawa</a:t>
            </a:r>
          </a:p>
        </p:txBody>
      </p:sp>
      <p:pic>
        <p:nvPicPr>
          <p:cNvPr id="9" name="Symbol zastępczy obrazu 8" descr="zdjęcie budynku z lotu ptaka">
            <a:extLst>
              <a:ext uri="{FF2B5EF4-FFF2-40B4-BE49-F238E27FC236}">
                <a16:creationId xmlns:a16="http://schemas.microsoft.com/office/drawing/2014/main" id="{D11C6BE8-7EFB-9D5E-75A9-F3657559D2E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0" r="6170"/>
          <a:stretch>
            <a:fillRect/>
          </a:stretch>
        </p:blipFill>
        <p:spPr/>
      </p:pic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B9ABB7D4-20EE-D902-F8B3-3A3273292A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171940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F99C4A-A882-BC8C-68AB-34FBEEB0A5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AAEF83E-765A-539A-FBE7-C0AB10CC7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Skutki kryzysu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52721428-B0DC-AF99-3A17-B58DFBFFEC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Wizerunkowe (utrata zaufania)</a:t>
            </a:r>
          </a:p>
          <a:p>
            <a:r>
              <a:rPr lang="pl-PL" dirty="0"/>
              <a:t>Biznesowe (spadek obrotów)</a:t>
            </a:r>
          </a:p>
          <a:p>
            <a:r>
              <a:rPr lang="pl-PL" dirty="0"/>
              <a:t>Prawne (kary, procesy)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BF70F59-E5DB-3815-AC68-5F83C11E0BF4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789999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8D182C2-3B10-1037-34F7-B07DF2ED5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CASE STUDY – BIURO PODRÓŻY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EF5FF8E-D59F-C575-5131-BD193FBB6A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Wyciek danych klientów</a:t>
            </a:r>
          </a:p>
          <a:p>
            <a:r>
              <a:rPr lang="pl-PL" dirty="0"/>
              <a:t>Hejt w </a:t>
            </a:r>
            <a:r>
              <a:rPr lang="pl-PL" dirty="0" err="1"/>
              <a:t>social</a:t>
            </a:r>
            <a:r>
              <a:rPr lang="pl-PL" dirty="0"/>
              <a:t> media</a:t>
            </a:r>
          </a:p>
          <a:p>
            <a:r>
              <a:rPr lang="pl-PL" dirty="0"/>
              <a:t>Anulowanie wyjazdów przez strach klientów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127DCD1-B988-9AC4-3A91-FC21E66A03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010150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3CCB71-D5BB-16DC-516B-546916CB11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C7895CA-F563-7E5B-390E-E43563E0D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Identyfikacja zagrożeń — definicja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6934612-ED98-887D-9101-380F3D0A96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Co, kto, kiedy i jak może zawieść?</a:t>
            </a:r>
          </a:p>
          <a:p>
            <a:r>
              <a:rPr lang="pl-PL" dirty="0"/>
              <a:t>Narzędzia: matryca ryzyka, lista kontrolna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71EE11D-B3C6-7B1F-BEC8-85DEDD3BD8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290743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2F9672-3584-3248-3D79-32BD32A76B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71B4D5D-5CA2-9038-E8E0-073A745CE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Zagrożenia wewnętrzne — przykłady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7D61F38-8C6E-D54F-43E0-CD7FA16289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Brak procedur kryzysowych</a:t>
            </a:r>
          </a:p>
          <a:p>
            <a:r>
              <a:rPr lang="pl-PL" dirty="0"/>
              <a:t>Niedoszkolony personel</a:t>
            </a:r>
          </a:p>
          <a:p>
            <a:r>
              <a:rPr lang="pl-PL" dirty="0"/>
              <a:t>Błędne decyzje zarządu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93ADD35-8185-E2F5-73F7-D90496322D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1144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3568BE-245E-449B-9BA3-0D02E7BF7E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AGENDA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BC2F625A-2277-4F6D-95F0-91B1E0486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99" y="3612951"/>
            <a:ext cx="7920037" cy="4199334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1400" dirty="0"/>
              <a:t>Czym jest kryzys w organizacji?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1400" dirty="0"/>
              <a:t>Rodzaje, źródła i fazy kryzysu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1400" dirty="0"/>
              <a:t>Skutki kryzysu dla organizacji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1400" dirty="0"/>
              <a:t>Identyfikacja zagrożeń wewnętrznych i zewnętrznych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1400" dirty="0"/>
              <a:t>Interesariusze i decydenci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1400" dirty="0"/>
              <a:t>Monitoring reputacji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1400" dirty="0"/>
              <a:t>Studium przypadku i dyskusja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229C2C5-54F9-4EC4-92E9-11C5F82C3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D1261-A096-4701-818F-FA57047FD5DA}" type="datetime1">
              <a:rPr lang="pl-PL" smtClean="0"/>
              <a:t>07.07.2025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718393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9DE45C-51BC-8B49-1805-BF93B3BBD2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C1A6ADB-378E-00A1-1E5E-49903E218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Zagrożenia zewnętrzne — przykłady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AF28B94-20F7-58FD-749E-4F42465C6F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Epidemia</a:t>
            </a:r>
          </a:p>
          <a:p>
            <a:r>
              <a:rPr lang="pl-PL" dirty="0"/>
              <a:t>Działania grup nacisku</a:t>
            </a:r>
          </a:p>
          <a:p>
            <a:r>
              <a:rPr lang="pl-PL" dirty="0" err="1"/>
              <a:t>Fake</a:t>
            </a:r>
            <a:r>
              <a:rPr lang="pl-PL" dirty="0"/>
              <a:t> newsy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72E6166-24B5-DEDC-8FF0-92FC077544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747178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D73BB3-3E59-DE6E-30FD-A2AC287E1D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9BB809E-9734-9D96-4A0E-6B67A3D6F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Checklista</a:t>
            </a:r>
            <a:r>
              <a:rPr lang="pl-PL" dirty="0"/>
              <a:t>: Jak rozpoznać zagrożenia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C3B6821-8DA1-2D6C-D289-387D03E52C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Kto jest odpowiedzialny?</a:t>
            </a:r>
          </a:p>
          <a:p>
            <a:r>
              <a:rPr lang="pl-PL" dirty="0"/>
              <a:t>Czy mamy plan B?</a:t>
            </a:r>
          </a:p>
          <a:p>
            <a:r>
              <a:rPr lang="pl-PL" dirty="0"/>
              <a:t>Kto monitoruje sygnały ostrzegawcze?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F907F24-0BB3-868A-1953-E9C7AF99769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374188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B87A91-D461-0CBF-6717-CDB3143E54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4D9E648-4FD5-C60A-EE6E-81B20FF88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Definicja interesariusza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019329B-38D5-BD6A-0012-AE939B3A49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Każdy, kto wpływa lub jest </a:t>
            </a:r>
            <a:r>
              <a:rPr lang="pl-PL" dirty="0" err="1"/>
              <a:t>wpływany</a:t>
            </a:r>
            <a:r>
              <a:rPr lang="pl-PL" dirty="0"/>
              <a:t> przez organizację</a:t>
            </a:r>
          </a:p>
          <a:p>
            <a:r>
              <a:rPr lang="pl-PL" dirty="0"/>
              <a:t>Przykłady: klienci, pracownicy, dostawcy, media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4B95EE6-1691-6773-54CF-CC88915CEA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347151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F9A97C-D40D-C47E-68C0-631AAEDCB2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249C41B-4560-CB7E-6485-13E921190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Grupy interesariuszy - Wewnętrzni vs zewnętrzni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D59022B-2248-28B2-312E-4449263298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Wewnętrzni: zarząd, pracownicy</a:t>
            </a:r>
          </a:p>
          <a:p>
            <a:r>
              <a:rPr lang="pl-PL" dirty="0"/>
              <a:t>Zewnętrzni: klienci, społeczność lokalna, NGO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D84E9B8-9F09-F804-6C89-17AD25C5E0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026017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60059B-9314-F168-DB82-388214001C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CA78A5D-58D7-E18D-DC02-9DCB97EDF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Kto podejmuje decyzje?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2E20B69-3BC4-8F35-3DCB-1046986686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Skład sztabu kryzysowego</a:t>
            </a:r>
          </a:p>
          <a:p>
            <a:r>
              <a:rPr lang="pl-PL" dirty="0"/>
              <a:t>Rzecznik prasowy</a:t>
            </a:r>
          </a:p>
          <a:p>
            <a:r>
              <a:rPr lang="pl-PL" dirty="0"/>
              <a:t>Doradcy zewnętrzni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26CCFB0-F82E-F48E-23BB-24D3EB65FF8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113953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7F7381-5E7F-D401-C1AE-8B25C2145E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EF85C48-B6F3-D486-3DB7-F29D5151B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 co monitorujemy wizerunek?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9144FBF-1D51-A303-C542-148DD954D8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Wczesne wykrycie sygnałów</a:t>
            </a:r>
          </a:p>
          <a:p>
            <a:r>
              <a:rPr lang="pl-PL" dirty="0"/>
              <a:t>Reakcja na krytykę</a:t>
            </a:r>
          </a:p>
          <a:p>
            <a:r>
              <a:rPr lang="pl-PL" dirty="0"/>
              <a:t>Analiza trendów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4BFBEDC-554A-5CDF-18E7-A80831924E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598673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AC61F0-B739-A05C-E65C-CC3BA0F8FD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616A0A8-4181-A7FC-5E37-34BA74BD3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Narzędzia do monitoringu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DD6FC87-D536-1177-4EC1-92C9E1DB1C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Google Alerts</a:t>
            </a:r>
          </a:p>
          <a:p>
            <a:r>
              <a:rPr lang="pl-PL" dirty="0"/>
              <a:t>Brand24</a:t>
            </a:r>
          </a:p>
          <a:p>
            <a:r>
              <a:rPr lang="pl-PL" dirty="0" err="1"/>
              <a:t>Social</a:t>
            </a:r>
            <a:r>
              <a:rPr lang="pl-PL" dirty="0"/>
              <a:t> </a:t>
            </a:r>
            <a:r>
              <a:rPr lang="pl-PL" dirty="0" err="1"/>
              <a:t>Listening</a:t>
            </a: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EC1E661-DB64-E387-A34F-A676AF0F5E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12194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4C38B2C-E63F-D712-2661-6B70CE0A4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Jak wygląda panel monitoringu?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3F123E0-D0E7-BFD8-C0E0-2F4F97C6F8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Wykresy trendów</a:t>
            </a:r>
          </a:p>
          <a:p>
            <a:r>
              <a:rPr lang="pl-PL" dirty="0"/>
              <a:t>Słowa kluczowe</a:t>
            </a:r>
          </a:p>
          <a:p>
            <a:r>
              <a:rPr lang="pl-PL" dirty="0"/>
              <a:t>Alerty kryzysowe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3553CFC-4B5D-F0CE-3A4E-CBA0184178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947429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0F4B5F-2636-5B06-1260-1BC31A556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Reagowanie na alerty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6346BBA-A0C1-1324-8324-29BA962DF4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Zasada 60 minut</a:t>
            </a:r>
          </a:p>
          <a:p>
            <a:r>
              <a:rPr lang="pl-PL" dirty="0"/>
              <a:t>Komunikat holding </a:t>
            </a:r>
            <a:r>
              <a:rPr lang="pl-PL" dirty="0" err="1"/>
              <a:t>statement</a:t>
            </a:r>
            <a:endParaRPr lang="pl-PL" dirty="0"/>
          </a:p>
          <a:p>
            <a:r>
              <a:rPr lang="pl-PL" dirty="0"/>
              <a:t>Kontakt z mediami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67E25BF-3C9C-6CF4-20F2-FA3DA7A251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080347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791ACA4-E379-3AE4-D406-48ED33630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Dyskusja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078B945-BA3C-40ED-68AD-2C6AF391E7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Wymień 3 zagrożenia dla Twojej branży</a:t>
            </a:r>
          </a:p>
          <a:p>
            <a:r>
              <a:rPr lang="pl-PL" dirty="0"/>
              <a:t>Kto byłby w Twoim sztabie?</a:t>
            </a:r>
          </a:p>
          <a:p>
            <a:r>
              <a:rPr lang="pl-PL" dirty="0"/>
              <a:t>Jakie kanały monitoringu byś wybrał?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197CABA-5E4A-27F3-2CE4-00DE0F2154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78781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2118C9C-56A6-4451-8007-C4E5EE35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Cele wykładu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AC9AC38-9DEA-4AE6-A16D-10E49FAEB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Poznasz różnicę między problemem a kryzysem</a:t>
            </a:r>
          </a:p>
          <a:p>
            <a:r>
              <a:rPr lang="pl-PL" dirty="0"/>
              <a:t>Zrozumiesz fazy cyklu życia kryzysu</a:t>
            </a:r>
          </a:p>
          <a:p>
            <a:r>
              <a:rPr lang="pl-PL" dirty="0"/>
              <a:t>Nauczysz się identyfikować zagrożenia wewnętrzne i zewnętrzne</a:t>
            </a:r>
          </a:p>
          <a:p>
            <a:r>
              <a:rPr lang="pl-PL" dirty="0"/>
              <a:t>Dowiesz się, kim są interesariusze w komunikacji kryzysowej</a:t>
            </a:r>
          </a:p>
          <a:p>
            <a:r>
              <a:rPr lang="pl-PL" dirty="0"/>
              <a:t>Poznasz narzędzia monitoringu reputacji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315552F-3A1D-4DE6-AEF3-01B8E89D2AD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529927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304C335-D62D-8D96-F063-71E044934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Podsumowanie wykładu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C143E27-87FB-9CD8-E148-3699067D99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Kryzys to nie to samo co problem</a:t>
            </a:r>
          </a:p>
          <a:p>
            <a:r>
              <a:rPr lang="pl-PL" dirty="0"/>
              <a:t>Kluczowe: identyfikacja zagrożeń i plan zapobiegania</a:t>
            </a:r>
          </a:p>
          <a:p>
            <a:r>
              <a:rPr lang="pl-PL" dirty="0"/>
              <a:t>Rola interesariuszy i monitoringu</a:t>
            </a:r>
          </a:p>
          <a:p>
            <a:endParaRPr lang="pl-PL" dirty="0"/>
          </a:p>
          <a:p>
            <a:endParaRPr lang="pl-PL" dirty="0"/>
          </a:p>
          <a:p>
            <a:r>
              <a:rPr lang="pl-PL" dirty="0"/>
              <a:t>„Lepiej zapobiegać kryzysom niż je gasić.” — W. T. </a:t>
            </a:r>
            <a:r>
              <a:rPr lang="pl-PL" dirty="0" err="1"/>
              <a:t>Coombs</a:t>
            </a: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9E8E267-88F0-8CB2-873C-21BEDBBCB7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882521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0CD17717-5751-F730-50BD-CBB39F576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Dziękuję!</a:t>
            </a:r>
          </a:p>
        </p:txBody>
      </p:sp>
      <p:pic>
        <p:nvPicPr>
          <p:cNvPr id="7" name="Symbol zastępczy obrazu 6">
            <a:extLst>
              <a:ext uri="{FF2B5EF4-FFF2-40B4-BE49-F238E27FC236}">
                <a16:creationId xmlns:a16="http://schemas.microsoft.com/office/drawing/2014/main" id="{2AAC3231-CD47-4618-92FE-81A0668FF2C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" r="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25994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obrazu 2" descr="Mężczyzna pracuje na komputerze">
            <a:extLst>
              <a:ext uri="{FF2B5EF4-FFF2-40B4-BE49-F238E27FC236}">
                <a16:creationId xmlns:a16="http://schemas.microsoft.com/office/drawing/2014/main" id="{E13C071F-1533-4D50-953E-8CC25EABE35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/>
      </p:pic>
      <p:sp>
        <p:nvSpPr>
          <p:cNvPr id="11" name="Tytuł 10">
            <a:extLst>
              <a:ext uri="{FF2B5EF4-FFF2-40B4-BE49-F238E27FC236}">
                <a16:creationId xmlns:a16="http://schemas.microsoft.com/office/drawing/2014/main" id="{56D39C55-7AA3-7040-B077-14B2D470B7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KRYZYS</a:t>
            </a:r>
          </a:p>
        </p:txBody>
      </p:sp>
    </p:spTree>
    <p:extLst>
      <p:ext uri="{BB962C8B-B14F-4D97-AF65-F5344CB8AC3E}">
        <p14:creationId xmlns:p14="http://schemas.microsoft.com/office/powerpoint/2010/main" val="3486684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A4F200-CCB7-5808-947B-560F9948BA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CD00CB20-D616-165F-0C28-4394CC16F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Czym jest kryzys w organizacji?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A7C745C7-6C33-0456-DF46-7523BAAD7A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Definicja: „Kryzys to sytuacja nagła, nieprzewidywana, zagrażająca reputacji lub przetrwaniu organizacji.”</a:t>
            </a:r>
          </a:p>
          <a:p>
            <a:r>
              <a:rPr lang="pl-PL" dirty="0"/>
              <a:t>Źródło: Pearson &amp; Clair (1998)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3976E85-C3E3-EA69-CC0B-1C544CD9EF06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49120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EB22A9-79D6-82F9-A4C1-BCE15B52BB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B3A936B6-B949-DB9D-2DAE-8B899DCED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Czym jest kryzys w organizacji? - Definicja wg W. T. </a:t>
            </a:r>
            <a:r>
              <a:rPr lang="pl-PL" dirty="0" err="1"/>
              <a:t>Coombsa</a:t>
            </a:r>
            <a:endParaRPr lang="pl-PL" dirty="0"/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E8B6FEAE-C2C1-3D33-7909-F4DDE28952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„Kryzys to interakcja między organizacją a jej otoczeniem, która wymaga natychmiastowej reakcji.”</a:t>
            </a:r>
          </a:p>
          <a:p>
            <a:r>
              <a:rPr lang="pl-PL" dirty="0"/>
              <a:t>Cytat: „</a:t>
            </a:r>
            <a:r>
              <a:rPr lang="pl-PL" dirty="0" err="1"/>
              <a:t>Crisis</a:t>
            </a:r>
            <a:r>
              <a:rPr lang="pl-PL" dirty="0"/>
              <a:t> </a:t>
            </a:r>
            <a:r>
              <a:rPr lang="pl-PL" dirty="0" err="1"/>
              <a:t>is</a:t>
            </a:r>
            <a:r>
              <a:rPr lang="pl-PL" dirty="0"/>
              <a:t> the </a:t>
            </a:r>
            <a:r>
              <a:rPr lang="pl-PL" dirty="0" err="1"/>
              <a:t>perception</a:t>
            </a:r>
            <a:r>
              <a:rPr lang="pl-PL" dirty="0"/>
              <a:t> of </a:t>
            </a:r>
            <a:r>
              <a:rPr lang="pl-PL" dirty="0" err="1"/>
              <a:t>an</a:t>
            </a:r>
            <a:r>
              <a:rPr lang="pl-PL" dirty="0"/>
              <a:t> </a:t>
            </a:r>
            <a:r>
              <a:rPr lang="pl-PL" dirty="0" err="1"/>
              <a:t>unpredictable</a:t>
            </a:r>
            <a:r>
              <a:rPr lang="pl-PL" dirty="0"/>
              <a:t> event </a:t>
            </a:r>
            <a:r>
              <a:rPr lang="pl-PL" dirty="0" err="1"/>
              <a:t>that</a:t>
            </a:r>
            <a:r>
              <a:rPr lang="pl-PL" dirty="0"/>
              <a:t> </a:t>
            </a:r>
            <a:r>
              <a:rPr lang="pl-PL" dirty="0" err="1"/>
              <a:t>threatens</a:t>
            </a:r>
            <a:r>
              <a:rPr lang="pl-PL" dirty="0"/>
              <a:t> </a:t>
            </a:r>
            <a:r>
              <a:rPr lang="pl-PL" dirty="0" err="1"/>
              <a:t>important</a:t>
            </a:r>
            <a:r>
              <a:rPr lang="pl-PL" dirty="0"/>
              <a:t> </a:t>
            </a:r>
            <a:r>
              <a:rPr lang="pl-PL" dirty="0" err="1"/>
              <a:t>expectancies</a:t>
            </a:r>
            <a:r>
              <a:rPr lang="pl-PL" dirty="0"/>
              <a:t>…”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46614AE-90EB-92EF-80E4-623244F6529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40497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73B8F7-D443-9CCB-4A20-D22E320E2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623F3217-FA8B-973E-A8BB-12BE9C0F4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Problem vs kryzys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B2AD5F8-77F2-97C8-D738-BBEE72F53ED5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F63BCDC3-1108-35A3-3F80-ABB803DDE6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077890"/>
              </p:ext>
            </p:extLst>
          </p:nvPr>
        </p:nvGraphicFramePr>
        <p:xfrm>
          <a:off x="1025144" y="2317388"/>
          <a:ext cx="8640762" cy="2180082"/>
        </p:xfrm>
        <a:graphic>
          <a:graphicData uri="http://schemas.openxmlformats.org/drawingml/2006/table">
            <a:tbl>
              <a:tblPr/>
              <a:tblGrid>
                <a:gridCol w="2880254">
                  <a:extLst>
                    <a:ext uri="{9D8B030D-6E8A-4147-A177-3AD203B41FA5}">
                      <a16:colId xmlns:a16="http://schemas.microsoft.com/office/drawing/2014/main" val="204562031"/>
                    </a:ext>
                  </a:extLst>
                </a:gridCol>
                <a:gridCol w="2880254">
                  <a:extLst>
                    <a:ext uri="{9D8B030D-6E8A-4147-A177-3AD203B41FA5}">
                      <a16:colId xmlns:a16="http://schemas.microsoft.com/office/drawing/2014/main" val="1729378869"/>
                    </a:ext>
                  </a:extLst>
                </a:gridCol>
                <a:gridCol w="2880254">
                  <a:extLst>
                    <a:ext uri="{9D8B030D-6E8A-4147-A177-3AD203B41FA5}">
                      <a16:colId xmlns:a16="http://schemas.microsoft.com/office/drawing/2014/main" val="35252742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pl-PL" b="1" dirty="0"/>
                        <a:t>Cecha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pl-PL" b="1"/>
                        <a:t>Problem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pl-PL" b="1" dirty="0"/>
                        <a:t>Kryzys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6362676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pl-PL"/>
                        <a:t>Przewidywalność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pl-PL"/>
                        <a:t>Zwykle przewidywalny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Nagły, trudny do przewidzenia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69214228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pl-PL"/>
                        <a:t>Skala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pl-PL"/>
                        <a:t>Ograniczona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pl-PL"/>
                        <a:t>Duża, strategiczna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406484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pl-PL"/>
                        <a:t>Konsekwencje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pl-PL"/>
                        <a:t>Lokalna szkoda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Reputacja, przetrwanie firmy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567536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5373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0E48FB-CCA0-FC52-2AE8-D8D57F49E6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4072584-662F-E0B5-2D99-32615711E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Fazy cyklu życia kryzysu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CF3478F-DA0E-8240-3DA0-6F1215AE1CF3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56D1E5D6-7D13-FAD2-7BA8-5BF7A7836F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245186"/>
              </p:ext>
            </p:extLst>
          </p:nvPr>
        </p:nvGraphicFramePr>
        <p:xfrm>
          <a:off x="1781969" y="1403879"/>
          <a:ext cx="7127875" cy="4751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82027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33B785-DDC7-EC8B-AE4C-A5E6063064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9FB78F4-D6C2-6DCB-F0E7-7DB4C2E32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Faza </a:t>
            </a:r>
            <a:r>
              <a:rPr lang="pl-PL" dirty="0" err="1"/>
              <a:t>pre</a:t>
            </a:r>
            <a:r>
              <a:rPr lang="pl-PL" dirty="0"/>
              <a:t>-kryzysowa — zapobieganie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D16D0B61-F12D-25DB-8676-C17349FBD1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Analiza ryzyka</a:t>
            </a:r>
          </a:p>
          <a:p>
            <a:r>
              <a:rPr lang="pl-PL" dirty="0"/>
              <a:t>Tworzenie sztabu kryzysowego</a:t>
            </a:r>
          </a:p>
          <a:p>
            <a:r>
              <a:rPr lang="pl-PL" dirty="0"/>
              <a:t>Szkolenia i scenariusze ćwiczebne</a:t>
            </a:r>
          </a:p>
          <a:p>
            <a:endParaRPr lang="pl-PL" dirty="0"/>
          </a:p>
          <a:p>
            <a:r>
              <a:rPr lang="pl-PL" dirty="0"/>
              <a:t>Dyskusja: Dlaczego ta faza jest najtańszym elementem zarządzania kryzysem?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A8A358F-F488-FA01-3996-45D0CF241890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1812167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239</TotalTime>
  <Words>2837</Words>
  <Application>Microsoft Macintosh PowerPoint</Application>
  <PresentationFormat>Niestandardowy</PresentationFormat>
  <Paragraphs>255</Paragraphs>
  <Slides>31</Slides>
  <Notes>29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31</vt:i4>
      </vt:variant>
    </vt:vector>
  </HeadingPairs>
  <TitlesOfParts>
    <vt:vector size="35" baseType="lpstr">
      <vt:lpstr>Arial</vt:lpstr>
      <vt:lpstr>Calibri</vt:lpstr>
      <vt:lpstr>Open Sans</vt:lpstr>
      <vt:lpstr>Motyw pakietu Office</vt:lpstr>
      <vt:lpstr>Planowanie i prowadzenie działań komunikacyjnych w sytuacjach kryzysu wizerunkowego Wykład 1: Wprowadzenie i zapobieganie kryzysom wizerunkowym Opracował: dr hab. Katarzyna Szalonka, prof. KANS</vt:lpstr>
      <vt:lpstr>AGENDA</vt:lpstr>
      <vt:lpstr>Cele wykładu</vt:lpstr>
      <vt:lpstr>KRYZYS</vt:lpstr>
      <vt:lpstr>Czym jest kryzys w organizacji?</vt:lpstr>
      <vt:lpstr>Czym jest kryzys w organizacji? - Definicja wg W. T. Coombsa</vt:lpstr>
      <vt:lpstr>Problem vs kryzys</vt:lpstr>
      <vt:lpstr>Fazy cyklu życia kryzysu</vt:lpstr>
      <vt:lpstr>Faza pre-kryzysowa — zapobieganie</vt:lpstr>
      <vt:lpstr>Faza reakcji — co jest kluczowe?</vt:lpstr>
      <vt:lpstr>Faza post-kryzysowa - Faza naprawy i odbudowy</vt:lpstr>
      <vt:lpstr>Rodzaje kryzysów</vt:lpstr>
      <vt:lpstr>Jakie kryzysy mogą dotknąć firmę?</vt:lpstr>
      <vt:lpstr>Źródła kryzysów - wewnętrzne</vt:lpstr>
      <vt:lpstr>Źródła kryzysów — zewnętrzne</vt:lpstr>
      <vt:lpstr>Skutki kryzysu</vt:lpstr>
      <vt:lpstr>CASE STUDY – BIURO PODRÓŻY</vt:lpstr>
      <vt:lpstr>Identyfikacja zagrożeń — definicja</vt:lpstr>
      <vt:lpstr>Zagrożenia wewnętrzne — przykłady</vt:lpstr>
      <vt:lpstr>Zagrożenia zewnętrzne — przykłady</vt:lpstr>
      <vt:lpstr>Checklista: Jak rozpoznać zagrożenia</vt:lpstr>
      <vt:lpstr>Definicja interesariusza</vt:lpstr>
      <vt:lpstr>Grupy interesariuszy - Wewnętrzni vs zewnętrzni</vt:lpstr>
      <vt:lpstr>Kto podejmuje decyzje?</vt:lpstr>
      <vt:lpstr>Po co monitorujemy wizerunek?</vt:lpstr>
      <vt:lpstr>Narzędzia do monitoringu</vt:lpstr>
      <vt:lpstr>Jak wygląda panel monitoringu?</vt:lpstr>
      <vt:lpstr>Reagowanie na alerty</vt:lpstr>
      <vt:lpstr>Dyskusja</vt:lpstr>
      <vt:lpstr>Podsumowanie wykładu</vt:lpstr>
      <vt:lpstr>Dziękuję!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Katarzyna Szalonka</cp:lastModifiedBy>
  <cp:revision>13</cp:revision>
  <dcterms:created xsi:type="dcterms:W3CDTF">2022-06-22T09:40:44Z</dcterms:created>
  <dcterms:modified xsi:type="dcterms:W3CDTF">2025-07-06T23:03:09Z</dcterms:modified>
</cp:coreProperties>
</file>